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1B0C-0D3E-7740-A078-F6D2D012B559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8562E-A271-3C48-8492-E369303D6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4" y="269837"/>
            <a:ext cx="7034362" cy="4268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three crises- U2, Berlin &amp; The Cuban missile Crisis 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88914" y="5865471"/>
            <a:ext cx="7034362" cy="706355"/>
          </a:xfrm>
        </p:spPr>
        <p:txBody>
          <a:bodyPr/>
          <a:lstStyle/>
          <a:p>
            <a:r>
              <a:rPr lang="en-US" dirty="0" smtClean="0"/>
              <a:t>Unit 4: The Changing European World Since 1945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8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dirty="0"/>
              <a:t>Eisenhower took a fairly moderate line in dealing with the Soviets, but his Secretary of State Dulles was a committed anti-communist; each emitting mixed messages from the USA.</a:t>
            </a:r>
            <a:endParaRPr lang="en-GB" dirty="0"/>
          </a:p>
          <a:p>
            <a:r>
              <a:rPr lang="en-AU" dirty="0"/>
              <a:t>The Domino Theory developed during this period</a:t>
            </a:r>
            <a:endParaRPr lang="en-GB" dirty="0"/>
          </a:p>
          <a:p>
            <a:r>
              <a:rPr lang="en-AU" dirty="0"/>
              <a:t>March 1953 Stalin died leaving power to a collective leadership. The dominant personality was Khrushchev, eager to begin internal reform through ‘</a:t>
            </a:r>
            <a:r>
              <a:rPr lang="en-AU" dirty="0" err="1"/>
              <a:t>Destalinisation</a:t>
            </a:r>
            <a:r>
              <a:rPr lang="en-AU" dirty="0"/>
              <a:t>’ – a move to dismantle Stalin’s legacy of repression, stunning the Communist parties with his ‘secret speech’ of 1956.</a:t>
            </a:r>
            <a:endParaRPr lang="en-GB" dirty="0"/>
          </a:p>
          <a:p>
            <a:r>
              <a:rPr lang="en-AU" dirty="0"/>
              <a:t>Disturbances in Poland were followed by the Nagy led Hungarian Uprising 1956 to be crushed by Soviet military forces.</a:t>
            </a:r>
            <a:endParaRPr lang="en-GB" dirty="0"/>
          </a:p>
          <a:p>
            <a:r>
              <a:rPr lang="en-AU" dirty="0"/>
              <a:t>Sputnik (first Soviet satellite) launched 1957 – a shattering propaganda blow to the US.</a:t>
            </a:r>
            <a:endParaRPr lang="en-GB" dirty="0"/>
          </a:p>
          <a:p>
            <a:r>
              <a:rPr lang="en-AU" dirty="0"/>
              <a:t>The first manned flight by the Soviet Yuri Gagarin led US politicians to demand greater spending to catch up on the ‘missile gap</a:t>
            </a:r>
            <a:r>
              <a:rPr lang="en-AU" dirty="0" smtClean="0"/>
              <a:t>’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3" y="1715123"/>
            <a:ext cx="4701880" cy="26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2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U2 incident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Paris Summit was perhaps the last great hope for the two sides to reach an amicable understanding regarding Germany. The summit was aborted as a result of Khrushchev’s unforgiving stance and Eisenhower’s inability to offer a full apology regarding US spy plane missions over the Soviet Union. </a:t>
            </a:r>
            <a:endParaRPr lang="en-AU" dirty="0" smtClean="0"/>
          </a:p>
          <a:p>
            <a:r>
              <a:rPr lang="en-AU" dirty="0"/>
              <a:t>Pressure on Khrushchev came from hardliners, particularly when Sino (Chinese)-Soviet relations were deteriorating due to disagreements over the implementation of communism</a:t>
            </a:r>
            <a:r>
              <a:rPr lang="en-GB" dirty="0"/>
              <a:t> </a:t>
            </a:r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70" y="2201333"/>
            <a:ext cx="4466166" cy="357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5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Berlin Crisis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West Germany had become an economic miracle attracting many East Germans – a drain on the youth &amp; skilled workers to the West.</a:t>
            </a:r>
            <a:endParaRPr lang="en-GB" dirty="0"/>
          </a:p>
          <a:p>
            <a:r>
              <a:rPr lang="en-AU" dirty="0"/>
              <a:t>Increasing involvement of West Germany in NATO stirred up old Soviet fears of a rebirth of German militarism.</a:t>
            </a:r>
            <a:endParaRPr lang="en-GB" dirty="0"/>
          </a:p>
          <a:p>
            <a:r>
              <a:rPr lang="en-AU" dirty="0"/>
              <a:t>Khrushchev, under pressure from East German leader Ulbricht who was desperate to do something about the flood of youth &amp; labour to the West – instigated the building of the Berlin Wall Aug 12 1961.</a:t>
            </a:r>
            <a:endParaRPr lang="en-GB" dirty="0"/>
          </a:p>
          <a:p>
            <a:r>
              <a:rPr lang="en-AU" dirty="0"/>
              <a:t>Briefly American &amp; Soviet tanks faced each other - the second major flashpoint of the era</a:t>
            </a:r>
            <a:r>
              <a:rPr lang="en-AU" dirty="0" smtClean="0"/>
              <a:t>.</a:t>
            </a: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74" y="2179219"/>
            <a:ext cx="4124532" cy="30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2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Cuban Missile Crisis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1959 Castro overthrows dictator Batista. Relations broke down between Castro &amp; the US – Castro nationalised key economic concerns &amp; turned to the Soviet Bloc for economic support.</a:t>
            </a:r>
            <a:endParaRPr lang="en-GB" dirty="0"/>
          </a:p>
          <a:p>
            <a:r>
              <a:rPr lang="en-AU" dirty="0"/>
              <a:t>The Bay of Pigs fiasco strengthened Castro &amp; encouraged Khrushchev, who reckoned that Kennedy was young &amp; inexperienced, the Bay of Pigs fiasco reinforced this.</a:t>
            </a:r>
            <a:endParaRPr lang="en-GB" dirty="0"/>
          </a:p>
          <a:p>
            <a:r>
              <a:rPr lang="en-AU" dirty="0"/>
              <a:t>The Soviet gamble to place missiles in Cuba was their attempt to correct the Cold War balance equating NATO missiles in Turkey - Cuba was only 90 miles from Florida.</a:t>
            </a:r>
            <a:endParaRPr lang="en-GB" dirty="0"/>
          </a:p>
          <a:p>
            <a:r>
              <a:rPr lang="en-AU" dirty="0"/>
              <a:t>U2 flights Oct 14 1962 identified missile sights; the next 13 days became the most dangerous flashpoint of the Cold War – brinkmanship at its height.</a:t>
            </a:r>
            <a:endParaRPr lang="en-GB" dirty="0"/>
          </a:p>
          <a:p>
            <a:r>
              <a:rPr lang="en-AU" dirty="0"/>
              <a:t>The deal to remove Soviet missiles in Cuba for those later on in Turkey, along with a US guarantee to ‘not invade’ Cuba averted a full scale nuclear war. Kennedy claimed to have shown strength in the face of nuclear blackmail; Khrushchev was impressed by Kennedy who he had underrated.</a:t>
            </a:r>
            <a:endParaRPr lang="en-GB" dirty="0"/>
          </a:p>
          <a:p>
            <a:r>
              <a:rPr lang="en-AU" dirty="0"/>
              <a:t>The crisis weakened Khrushchev – seen as provocative &amp; weak – a big factor in the removal of him as Soviet leader by 1964</a:t>
            </a:r>
            <a:r>
              <a:rPr lang="en-AU" dirty="0" smtClean="0"/>
              <a:t>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4" y="2844800"/>
            <a:ext cx="4910666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3860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20</TotalTime>
  <Words>549</Words>
  <Application>Microsoft Macintosh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Schoolbook</vt:lpstr>
      <vt:lpstr>Corbel</vt:lpstr>
      <vt:lpstr>Arial</vt:lpstr>
      <vt:lpstr>Headlines</vt:lpstr>
      <vt:lpstr>The three crises- U2, Berlin &amp; The Cuban missile Crisis   </vt:lpstr>
      <vt:lpstr>Background</vt:lpstr>
      <vt:lpstr>The U2 incident </vt:lpstr>
      <vt:lpstr>Berlin Crisis </vt:lpstr>
      <vt:lpstr>The Cuban Missile Crisis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three crises- U2, Berlin &amp; The Cuban missile Crisis   </dc:title>
  <dc:creator>HARRIS Adam [Narrogin Senior High School]</dc:creator>
  <cp:lastModifiedBy>HARRIS Adam [Narrogin Senior High School]</cp:lastModifiedBy>
  <cp:revision>3</cp:revision>
  <dcterms:created xsi:type="dcterms:W3CDTF">2019-07-09T13:23:46Z</dcterms:created>
  <dcterms:modified xsi:type="dcterms:W3CDTF">2019-07-09T13:44:44Z</dcterms:modified>
</cp:coreProperties>
</file>